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2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46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8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7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6B52-B0EF-4111-BCFC-F7240771C4B6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ECBF-20BA-4731-99E0-81CA6AF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" y="-67574"/>
            <a:ext cx="9144000" cy="711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995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The Nitrogen Cycle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7364" y="540327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Atmospheric Nitrogen (N</a:t>
            </a:r>
            <a:r>
              <a:rPr lang="en-US" sz="1600" b="1" baseline="-25000" dirty="0" smtClean="0">
                <a:solidFill>
                  <a:schemeClr val="bg2"/>
                </a:solidFill>
                <a:latin typeface="Cambria" panose="02040503050406030204" pitchFamily="18" charset="0"/>
              </a:rPr>
              <a:t>2</a:t>
            </a:r>
            <a:r>
              <a:rPr lang="en-US" sz="16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)</a:t>
            </a:r>
            <a:endParaRPr lang="en-US" sz="16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07" y="65810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Ammonium (NH</a:t>
            </a:r>
            <a:r>
              <a:rPr lang="en-US" sz="1200" b="1" baseline="-25000" dirty="0" smtClean="0">
                <a:solidFill>
                  <a:schemeClr val="bg2"/>
                </a:solidFill>
                <a:latin typeface="Cambria" panose="02040503050406030204" pitchFamily="18" charset="0"/>
              </a:rPr>
              <a:t>4</a:t>
            </a:r>
            <a:r>
              <a:rPr lang="en-US" sz="1200" b="1" baseline="30000" dirty="0" smtClean="0">
                <a:solidFill>
                  <a:schemeClr val="bg2"/>
                </a:solidFill>
                <a:latin typeface="Cambria" panose="02040503050406030204" pitchFamily="18" charset="0"/>
              </a:rPr>
              <a:t>+</a:t>
            </a:r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)</a:t>
            </a:r>
            <a:endParaRPr lang="en-US" sz="12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8937" y="659491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Nitrites (NO</a:t>
            </a:r>
            <a:r>
              <a:rPr lang="en-US" sz="1200" b="1" baseline="-25000" dirty="0" smtClean="0">
                <a:solidFill>
                  <a:schemeClr val="bg2"/>
                </a:solidFill>
                <a:latin typeface="Cambria" panose="02040503050406030204" pitchFamily="18" charset="0"/>
              </a:rPr>
              <a:t>2</a:t>
            </a:r>
            <a:r>
              <a:rPr lang="en-US" sz="1200" b="1" baseline="30000" dirty="0" smtClean="0">
                <a:solidFill>
                  <a:schemeClr val="bg2"/>
                </a:solidFill>
                <a:latin typeface="Cambria" panose="02040503050406030204" pitchFamily="18" charset="0"/>
              </a:rPr>
              <a:t>-</a:t>
            </a:r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)</a:t>
            </a:r>
            <a:endParaRPr lang="en-US" sz="12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8937" y="5861756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Nitrates (NO</a:t>
            </a:r>
            <a:r>
              <a:rPr lang="en-US" sz="1200" b="1" baseline="-25000" dirty="0" smtClean="0">
                <a:solidFill>
                  <a:schemeClr val="bg2"/>
                </a:solidFill>
                <a:latin typeface="Cambria" panose="02040503050406030204" pitchFamily="18" charset="0"/>
              </a:rPr>
              <a:t>3</a:t>
            </a:r>
            <a:r>
              <a:rPr lang="en-US" sz="1200" b="1" baseline="30000" dirty="0" smtClean="0">
                <a:solidFill>
                  <a:schemeClr val="bg2"/>
                </a:solidFill>
                <a:latin typeface="Cambria" panose="02040503050406030204" pitchFamily="18" charset="0"/>
              </a:rPr>
              <a:t>+</a:t>
            </a:r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)</a:t>
            </a:r>
            <a:endParaRPr lang="en-US" sz="12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91" y="522547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Nitrogen fixing bacteria in soil and roots of legumes</a:t>
            </a:r>
            <a:endParaRPr lang="en-US" sz="12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35074" y="5743965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99"/>
                </a:solidFill>
                <a:latin typeface="Cambria" panose="02040503050406030204" pitchFamily="18" charset="0"/>
              </a:rPr>
              <a:t>Denitrifying Bacteria</a:t>
            </a:r>
            <a:endParaRPr lang="en-US" sz="1200" b="1" dirty="0">
              <a:solidFill>
                <a:srgbClr val="FFFF99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1083" y="6215402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99"/>
                </a:solidFill>
                <a:latin typeface="Cambria" panose="02040503050406030204" pitchFamily="18" charset="0"/>
              </a:rPr>
              <a:t>Nitrifying Bacteria</a:t>
            </a:r>
            <a:endParaRPr lang="en-US" sz="1200" b="1" dirty="0">
              <a:solidFill>
                <a:srgbClr val="FFFF99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785" y="4659825"/>
            <a:ext cx="82845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anose="02040503050406030204" pitchFamily="18" charset="0"/>
              </a:rPr>
              <a:t>Plants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009" y="4680722"/>
            <a:ext cx="95420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mbria" panose="02040503050406030204" pitchFamily="18" charset="0"/>
              </a:rPr>
              <a:t>Animals</a:t>
            </a: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1941" y="5743966"/>
            <a:ext cx="2112488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Decomposers</a:t>
            </a:r>
          </a:p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(bacteria and fungi)</a:t>
            </a:r>
            <a:endParaRPr lang="en-US" sz="14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93350" y="655612"/>
            <a:ext cx="3544014" cy="4543898"/>
            <a:chOff x="304800" y="951295"/>
            <a:chExt cx="3276600" cy="4543898"/>
          </a:xfrm>
          <a:solidFill>
            <a:schemeClr val="bg2"/>
          </a:solidFill>
        </p:grpSpPr>
        <p:sp>
          <p:nvSpPr>
            <p:cNvPr id="15" name="Rectangle 14"/>
            <p:cNvSpPr/>
            <p:nvPr/>
          </p:nvSpPr>
          <p:spPr>
            <a:xfrm>
              <a:off x="419100" y="951295"/>
              <a:ext cx="3162300" cy="115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304800" y="951297"/>
              <a:ext cx="228600" cy="4543896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77674" y="2604396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Nitrous Oxide(N</a:t>
            </a:r>
            <a:r>
              <a:rPr lang="en-US" sz="1200" b="1" baseline="-25000" dirty="0" smtClean="0">
                <a:solidFill>
                  <a:schemeClr val="bg2"/>
                </a:solidFill>
                <a:latin typeface="Cambria" panose="02040503050406030204" pitchFamily="18" charset="0"/>
              </a:rPr>
              <a:t>2</a:t>
            </a:r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O)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Greenhouse Gas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Cambria" panose="02040503050406030204" pitchFamily="18" charset="0"/>
              </a:rPr>
              <a:t>Emitted by livestock waste, industry &amp; fuel combustion</a:t>
            </a:r>
          </a:p>
          <a:p>
            <a:pPr algn="ctr"/>
            <a:endParaRPr lang="en-US" sz="1200" b="1" dirty="0">
              <a:solidFill>
                <a:schemeClr val="bg2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015689" y="5687137"/>
            <a:ext cx="202578" cy="893864"/>
          </a:xfrm>
          <a:prstGeom prst="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981200" y="6629962"/>
            <a:ext cx="3429000" cy="25450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-5400000">
            <a:off x="5689574" y="6280527"/>
            <a:ext cx="498988" cy="2286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23955" y="627510"/>
            <a:ext cx="118872" cy="457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7279385" y="564722"/>
            <a:ext cx="863441" cy="20639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-5400000">
            <a:off x="5532398" y="5310847"/>
            <a:ext cx="813340" cy="2286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0185457">
            <a:off x="6664493" y="5492314"/>
            <a:ext cx="1463040" cy="2286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00400" y="6757215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99"/>
                </a:solidFill>
                <a:latin typeface="Cambria" panose="02040503050406030204" pitchFamily="18" charset="0"/>
              </a:rPr>
              <a:t>Nitrification</a:t>
            </a:r>
            <a:endParaRPr lang="en-US" sz="1200" b="1" dirty="0">
              <a:solidFill>
                <a:srgbClr val="FFFF99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8866414">
            <a:off x="4548866" y="5274266"/>
            <a:ext cx="1017283" cy="21099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85164" y="508385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99"/>
                </a:solidFill>
                <a:latin typeface="Cambria" panose="02040503050406030204" pitchFamily="18" charset="0"/>
              </a:rPr>
              <a:t>Assimilation</a:t>
            </a:r>
          </a:p>
          <a:p>
            <a:r>
              <a:rPr lang="en-US" sz="1200" b="1" dirty="0" smtClean="0">
                <a:solidFill>
                  <a:srgbClr val="FFFF99"/>
                </a:solidFill>
                <a:latin typeface="Cambria" panose="02040503050406030204" pitchFamily="18" charset="0"/>
              </a:rPr>
              <a:t>(uptake by plants)</a:t>
            </a:r>
            <a:endParaRPr lang="en-US" sz="1200" b="1" dirty="0">
              <a:solidFill>
                <a:srgbClr val="FFFF99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9694368">
            <a:off x="1620030" y="6288297"/>
            <a:ext cx="1272880" cy="209468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713520">
            <a:off x="2933566" y="5302644"/>
            <a:ext cx="1017283" cy="21099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20517943">
            <a:off x="1523309" y="596394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99"/>
                </a:solidFill>
                <a:latin typeface="Cambria" panose="02040503050406030204" pitchFamily="18" charset="0"/>
              </a:rPr>
              <a:t>Ammonification</a:t>
            </a:r>
            <a:endParaRPr lang="en-US" sz="1200" b="1" dirty="0">
              <a:solidFill>
                <a:srgbClr val="FFFF99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5072319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99"/>
                </a:solidFill>
                <a:latin typeface="Cambria" panose="02040503050406030204" pitchFamily="18" charset="0"/>
              </a:rPr>
              <a:t>Plant and animal waste</a:t>
            </a:r>
            <a:endParaRPr lang="en-US" sz="1200" b="1" dirty="0">
              <a:solidFill>
                <a:srgbClr val="FFFF99"/>
              </a:solidFill>
              <a:latin typeface="Cambria" panose="02040503050406030204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257800" y="3563784"/>
            <a:ext cx="286251" cy="32241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445264" y="3588361"/>
            <a:ext cx="324598" cy="32241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933202" y="2281980"/>
            <a:ext cx="324598" cy="32241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679835" y="2281980"/>
            <a:ext cx="286251" cy="322416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Arrow 43"/>
          <p:cNvSpPr/>
          <p:nvPr/>
        </p:nvSpPr>
        <p:spPr>
          <a:xfrm rot="10800000">
            <a:off x="3695700" y="4794750"/>
            <a:ext cx="1562100" cy="20362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67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St. Lawrence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Malcomb</dc:creator>
  <cp:lastModifiedBy>Jacob Malcomb</cp:lastModifiedBy>
  <cp:revision>10</cp:revision>
  <dcterms:created xsi:type="dcterms:W3CDTF">2015-05-11T13:26:28Z</dcterms:created>
  <dcterms:modified xsi:type="dcterms:W3CDTF">2015-05-12T17:41:12Z</dcterms:modified>
</cp:coreProperties>
</file>