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65" r:id="rId2"/>
    <p:sldId id="257" r:id="rId3"/>
    <p:sldId id="260" r:id="rId4"/>
    <p:sldId id="259" r:id="rId5"/>
    <p:sldId id="261" r:id="rId6"/>
    <p:sldId id="361" r:id="rId7"/>
    <p:sldId id="362" r:id="rId8"/>
    <p:sldId id="355" r:id="rId9"/>
    <p:sldId id="360" r:id="rId10"/>
    <p:sldId id="350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FF0000"/>
    <a:srgbClr val="157B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5918"/>
  </p:normalViewPr>
  <p:slideViewPr>
    <p:cSldViewPr>
      <p:cViewPr varScale="1">
        <p:scale>
          <a:sx n="123" d="100"/>
          <a:sy n="123" d="100"/>
        </p:scale>
        <p:origin x="1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323BB-1A62-C144-8C89-DFBE7906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E71A6C-A4BA-9849-9418-B279B718B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F064C-3B2F-A842-AE34-EE475C84A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FEF3B-E44D-6642-B61E-B648AB839B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870B-3EE8-9648-9C07-980C72CB82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7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4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F203E-EDAF-C541-9EFB-DA0BE79B46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9934C-462E-4F4B-8C76-E0559307F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4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6189"/>
            <a:ext cx="3886200" cy="4930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6189"/>
            <a:ext cx="3886200" cy="4930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FCC89-64FF-E346-B071-16A88A052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54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57289"/>
            <a:ext cx="3868340" cy="7477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05000"/>
            <a:ext cx="3868340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57289"/>
            <a:ext cx="3887391" cy="7477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05000"/>
            <a:ext cx="3887391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3A993-81C9-E14C-A0D4-E4772FFD8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4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8F94C-FFF4-F941-B1E3-1D6417CE70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669B1-1A68-2845-A0C4-4425333E1C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33434-6C15-974A-BBAA-2A1627791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7E-C085-3D43-B5F5-23ACCBB34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2" y="0"/>
            <a:ext cx="9144000" cy="132556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9A95E-5605-A34C-9FD1-0FC474798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a2acollaborati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2c1fores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2acollaborativ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2acollaborative.org/alice-the-moose.html" TargetMode="External"/><Relationship Id="rId2" Type="http://schemas.openxmlformats.org/officeDocument/2006/relationships/hyperlink" Target="http://www.a2acollaborati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ar walking on 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87E9D158-26A0-080E-63F2-D421C60B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128155"/>
            <a:ext cx="93472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4800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2A376">
                    <a:lumMod val="50000"/>
                  </a:srgbClr>
                </a:solidFill>
              </a:rPr>
              <a:t>Community Camera Trapping Network</a:t>
            </a:r>
          </a:p>
          <a:p>
            <a:pPr algn="ctr"/>
            <a:r>
              <a:rPr lang="en-US" sz="3600" b="1" dirty="0">
                <a:solidFill>
                  <a:srgbClr val="72A376">
                    <a:lumMod val="50000"/>
                  </a:srgbClr>
                </a:solidFill>
              </a:rPr>
              <a:t>Beta test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5AB0D-8EC8-0E4B-B6A9-D3FC8CDC6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457200"/>
            <a:ext cx="7696200" cy="15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1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2D119D-8765-7941-931A-C7DF111A7CEF}"/>
              </a:ext>
            </a:extLst>
          </p:cNvPr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North Country Wild Workflow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B7744-16FB-99A2-D1CD-651A2892CF62}"/>
              </a:ext>
            </a:extLst>
          </p:cNvPr>
          <p:cNvGrpSpPr/>
          <p:nvPr/>
        </p:nvGrpSpPr>
        <p:grpSpPr>
          <a:xfrm>
            <a:off x="3093996" y="1472625"/>
            <a:ext cx="2285999" cy="1736814"/>
            <a:chOff x="3200400" y="1472625"/>
            <a:chExt cx="2285999" cy="17368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E7EC23-179A-0449-A654-D379CE21BFB8}"/>
                </a:ext>
              </a:extLst>
            </p:cNvPr>
            <p:cNvSpPr txBox="1"/>
            <p:nvPr/>
          </p:nvSpPr>
          <p:spPr>
            <a:xfrm>
              <a:off x="3200400" y="1472625"/>
              <a:ext cx="2285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3. Deploy cameras in field for assigned time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5F55B1-919E-D74D-9CE9-6E36FEE3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399" y="2066439"/>
              <a:ext cx="1524000" cy="1143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3134EC-3DE7-9A29-C32A-4360F1CDFF91}"/>
              </a:ext>
            </a:extLst>
          </p:cNvPr>
          <p:cNvGrpSpPr/>
          <p:nvPr/>
        </p:nvGrpSpPr>
        <p:grpSpPr>
          <a:xfrm>
            <a:off x="6057900" y="1472625"/>
            <a:ext cx="2667000" cy="2065746"/>
            <a:chOff x="6096000" y="1472625"/>
            <a:chExt cx="2667000" cy="20657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6A5A8C-43A1-244A-A911-E5B642F23704}"/>
                </a:ext>
              </a:extLst>
            </p:cNvPr>
            <p:cNvSpPr txBox="1"/>
            <p:nvPr/>
          </p:nvSpPr>
          <p:spPr>
            <a:xfrm>
              <a:off x="6096000" y="1472625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4. Pull cameras, upload  pictures to NUN Dropbox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5B398D4-587F-A24B-A3E3-C56289629F77}"/>
                </a:ext>
              </a:extLst>
            </p:cNvPr>
            <p:cNvGrpSpPr/>
            <p:nvPr/>
          </p:nvGrpSpPr>
          <p:grpSpPr>
            <a:xfrm>
              <a:off x="6362456" y="1981200"/>
              <a:ext cx="1828800" cy="1557171"/>
              <a:chOff x="5943600" y="1828799"/>
              <a:chExt cx="2057400" cy="185988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69CDE53-3378-624C-9B8C-B147F1951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3600" y="1828799"/>
                <a:ext cx="2057400" cy="185988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0F87575-1FAC-804A-B6D8-0A118E925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145436">
                <a:off x="6450568" y="2030969"/>
                <a:ext cx="808495" cy="808495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581FF7-BB13-ACAE-CAE1-1407C2D81977}"/>
              </a:ext>
            </a:extLst>
          </p:cNvPr>
          <p:cNvGrpSpPr/>
          <p:nvPr/>
        </p:nvGrpSpPr>
        <p:grpSpPr>
          <a:xfrm>
            <a:off x="273593" y="3657600"/>
            <a:ext cx="2438399" cy="2315062"/>
            <a:chOff x="228600" y="3657600"/>
            <a:chExt cx="2438399" cy="23150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8B725E-467A-C442-93DA-CC56B529A4A7}"/>
                </a:ext>
              </a:extLst>
            </p:cNvPr>
            <p:cNvSpPr txBox="1"/>
            <p:nvPr/>
          </p:nvSpPr>
          <p:spPr>
            <a:xfrm>
              <a:off x="228600" y="3657600"/>
              <a:ext cx="2438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5. NUN uploads pictures to </a:t>
              </a:r>
              <a:r>
                <a:rPr lang="en-US" sz="1600" dirty="0" err="1"/>
                <a:t>Zooniverse</a:t>
              </a:r>
              <a:r>
                <a:rPr lang="en-US" sz="1600" dirty="0"/>
                <a:t> (cloud)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0F62BB-3BAD-1240-A8E1-2D298F2C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49" y="4267200"/>
              <a:ext cx="2146300" cy="170546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58DF36-DCB4-A30F-CC51-84DAC68986B2}"/>
              </a:ext>
            </a:extLst>
          </p:cNvPr>
          <p:cNvGrpSpPr/>
          <p:nvPr/>
        </p:nvGrpSpPr>
        <p:grpSpPr>
          <a:xfrm>
            <a:off x="6096000" y="3657600"/>
            <a:ext cx="2590800" cy="2265424"/>
            <a:chOff x="6019800" y="3657600"/>
            <a:chExt cx="2590800" cy="22654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8EC403-FC17-4345-B261-62BD3B793E1D}"/>
                </a:ext>
              </a:extLst>
            </p:cNvPr>
            <p:cNvSpPr txBox="1"/>
            <p:nvPr/>
          </p:nvSpPr>
          <p:spPr>
            <a:xfrm>
              <a:off x="6019800" y="36576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7. Results posted on Nature Up North </a:t>
              </a:r>
              <a:r>
                <a:rPr lang="en-US" dirty="0"/>
                <a:t>website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1DA409-AA68-1948-9E7C-7A22080E1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172" y="4343400"/>
              <a:ext cx="2218056" cy="157962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A4FBBCF-1A25-684A-A3EF-ECBEC7889C27}"/>
              </a:ext>
            </a:extLst>
          </p:cNvPr>
          <p:cNvSpPr txBox="1"/>
          <p:nvPr/>
        </p:nvSpPr>
        <p:spPr>
          <a:xfrm>
            <a:off x="152400" y="914400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 Formulate hypotheses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913D7D-3614-6A44-B1CF-F6171DC2E8E5}"/>
              </a:ext>
            </a:extLst>
          </p:cNvPr>
          <p:cNvSpPr txBox="1"/>
          <p:nvPr/>
        </p:nvSpPr>
        <p:spPr>
          <a:xfrm>
            <a:off x="2934244" y="6400800"/>
            <a:ext cx="245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8. Evaluate hypotheses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14C2C7-91D5-1241-B298-E15C117DEC28}"/>
              </a:ext>
            </a:extLst>
          </p:cNvPr>
          <p:cNvCxnSpPr/>
          <p:nvPr/>
        </p:nvCxnSpPr>
        <p:spPr>
          <a:xfrm>
            <a:off x="152400" y="12954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A72FD2-DCF8-AF41-B4E3-191FE9121BDF}"/>
              </a:ext>
            </a:extLst>
          </p:cNvPr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507E5A-1C0E-589D-C1E2-225EEE756E7F}"/>
              </a:ext>
            </a:extLst>
          </p:cNvPr>
          <p:cNvGrpSpPr/>
          <p:nvPr/>
        </p:nvGrpSpPr>
        <p:grpSpPr>
          <a:xfrm>
            <a:off x="281563" y="1472625"/>
            <a:ext cx="2422458" cy="1880175"/>
            <a:chOff x="334527" y="1472625"/>
            <a:chExt cx="2422458" cy="18801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88DB6B-6040-BE44-BF26-31AC2DFEA6EB}"/>
                </a:ext>
              </a:extLst>
            </p:cNvPr>
            <p:cNvSpPr txBox="1"/>
            <p:nvPr/>
          </p:nvSpPr>
          <p:spPr>
            <a:xfrm>
              <a:off x="334527" y="1472625"/>
              <a:ext cx="2422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2. Set up game cameras</a:t>
              </a:r>
            </a:p>
          </p:txBody>
        </p:sp>
        <p:pic>
          <p:nvPicPr>
            <p:cNvPr id="3" name="Picture 2" descr="A picture containing art, painting&#10;&#10;Description automatically generated">
              <a:extLst>
                <a:ext uri="{FF2B5EF4-FFF2-40B4-BE49-F238E27FC236}">
                  <a16:creationId xmlns:a16="http://schemas.microsoft.com/office/drawing/2014/main" id="{D9E0C2A4-561B-C2F7-347A-5067957E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171" y="1795629"/>
              <a:ext cx="1557171" cy="15571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6FD451-AE19-56A6-0B82-91DB080C8AB4}"/>
              </a:ext>
            </a:extLst>
          </p:cNvPr>
          <p:cNvGrpSpPr/>
          <p:nvPr/>
        </p:nvGrpSpPr>
        <p:grpSpPr>
          <a:xfrm>
            <a:off x="2971801" y="3657600"/>
            <a:ext cx="2530388" cy="2196808"/>
            <a:chOff x="2971801" y="3657600"/>
            <a:chExt cx="2530388" cy="21968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C4F818-7C4C-F74A-9656-76AF1480EF5A}"/>
                </a:ext>
              </a:extLst>
            </p:cNvPr>
            <p:cNvSpPr txBox="1"/>
            <p:nvPr/>
          </p:nvSpPr>
          <p:spPr>
            <a:xfrm>
              <a:off x="3093995" y="36576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6. ID species in images on  Zooniverse</a:t>
              </a:r>
            </a:p>
          </p:txBody>
        </p:sp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A3002AE-AA29-A8F6-C829-31B3F420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1801" y="4353199"/>
              <a:ext cx="2530388" cy="1501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84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FF7E-FEC9-7822-4533-AADD0FBB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D2AD-0BEE-CBDE-DE1A-77DE6B6B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OUT ALL FIELDS ON DATA SHEET at deployment and retrieval</a:t>
            </a:r>
          </a:p>
          <a:p>
            <a:pPr marL="0" indent="0">
              <a:buNone/>
            </a:pPr>
            <a:r>
              <a:rPr lang="en-US" dirty="0"/>
              <a:t>Deployment reminders:</a:t>
            </a:r>
          </a:p>
          <a:p>
            <a:pPr lvl="1"/>
            <a:r>
              <a:rPr lang="en-US" dirty="0"/>
              <a:t>Cam facing North</a:t>
            </a:r>
          </a:p>
          <a:p>
            <a:pPr lvl="1"/>
            <a:r>
              <a:rPr lang="en-US" dirty="0"/>
              <a:t>Check date and time correct</a:t>
            </a:r>
          </a:p>
          <a:p>
            <a:pPr lvl="1"/>
            <a:r>
              <a:rPr lang="en-US" dirty="0"/>
              <a:t>Camera parallel with ground</a:t>
            </a:r>
          </a:p>
          <a:p>
            <a:pPr lvl="1"/>
            <a:r>
              <a:rPr lang="en-US" dirty="0"/>
              <a:t>Camera 0.5 m above ground</a:t>
            </a:r>
          </a:p>
          <a:p>
            <a:pPr lvl="1"/>
            <a:r>
              <a:rPr lang="en-US" dirty="0"/>
              <a:t>Scale bar deployed</a:t>
            </a:r>
          </a:p>
          <a:p>
            <a:pPr lvl="1"/>
            <a:r>
              <a:rPr lang="en-US" dirty="0"/>
              <a:t>Camera is ON</a:t>
            </a:r>
          </a:p>
          <a:p>
            <a:pPr lvl="1"/>
            <a:r>
              <a:rPr lang="en-US" dirty="0"/>
              <a:t>Walk in front of camera during deployment</a:t>
            </a:r>
          </a:p>
          <a:p>
            <a:pPr marL="0" indent="0">
              <a:buNone/>
            </a:pPr>
            <a:r>
              <a:rPr lang="en-US" dirty="0"/>
              <a:t>Retrieval reminders:</a:t>
            </a:r>
          </a:p>
          <a:p>
            <a:pPr lvl="1"/>
            <a:r>
              <a:rPr lang="en-US" dirty="0"/>
              <a:t>Walk in front of camera before powering down</a:t>
            </a:r>
          </a:p>
          <a:p>
            <a:pPr lvl="1"/>
            <a:r>
              <a:rPr lang="en-US" dirty="0"/>
              <a:t>Is camera working? Add info to NOTES</a:t>
            </a:r>
          </a:p>
          <a:p>
            <a:pPr lvl="1"/>
            <a:r>
              <a:rPr lang="en-US" dirty="0"/>
              <a:t>Confirm retrieval date and time on data sheet</a:t>
            </a:r>
          </a:p>
        </p:txBody>
      </p:sp>
    </p:spTree>
    <p:extLst>
      <p:ext uri="{BB962C8B-B14F-4D97-AF65-F5344CB8AC3E}">
        <p14:creationId xmlns:p14="http://schemas.microsoft.com/office/powerpoint/2010/main" val="92396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E79E-F963-4BF6-F7C9-3248E149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7346-ACC0-5462-F35D-1CFD20D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TBD!</a:t>
            </a:r>
          </a:p>
        </p:txBody>
      </p:sp>
    </p:spTree>
    <p:extLst>
      <p:ext uri="{BB962C8B-B14F-4D97-AF65-F5344CB8AC3E}">
        <p14:creationId xmlns:p14="http://schemas.microsoft.com/office/powerpoint/2010/main" val="18066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6902-292F-1142-9A2A-D2AC32BA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3DDB-4EAC-7349-A5EF-4BE8B066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Outline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What is North Country Wild?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Workflow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Camera deployment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Data upload</a:t>
            </a:r>
          </a:p>
          <a:p>
            <a:pPr marL="457200" indent="-457200">
              <a:buFont typeface="+mj-lt"/>
              <a:buAutoNum type="arabicPeriod"/>
            </a:pPr>
            <a:endParaRPr lang="en-US" sz="225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8382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A2A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1608111" y="5945192"/>
            <a:ext cx="592777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Algonquin to Adirondacks Collaborative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" y="717655"/>
            <a:ext cx="4727448" cy="4715659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82" y="1066800"/>
            <a:ext cx="4417200" cy="33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A2A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79" y="1447800"/>
            <a:ext cx="4110421" cy="33282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343400" cy="3328276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1608112" y="5181600"/>
            <a:ext cx="592777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Algonquin to Adirondacks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6145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A2A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1608111" y="6258580"/>
            <a:ext cx="592777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Algonquin to Adirondacks Collaborative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0516"/>
            <a:ext cx="8229600" cy="5371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295525" cy="17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A2A</a:t>
            </a:r>
          </a:p>
        </p:txBody>
      </p:sp>
      <p:pic>
        <p:nvPicPr>
          <p:cNvPr id="7" name="Picture 6" descr="A picture containing map, text, atlas, diagram&#10;&#10;Description automatically generated">
            <a:extLst>
              <a:ext uri="{FF2B5EF4-FFF2-40B4-BE49-F238E27FC236}">
                <a16:creationId xmlns:a16="http://schemas.microsoft.com/office/drawing/2014/main" id="{642B69A1-2180-CB4A-B357-FA2C1328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54" y="701674"/>
            <a:ext cx="7821293" cy="56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5AB0D-8EC8-0E4B-B6A9-D3FC8CDC63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3879273" cy="78444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8EBEA-3C2A-BF6C-42C2-4E2E2C96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Citizen Science Project sponsored by Nature Up North</a:t>
            </a:r>
          </a:p>
          <a:p>
            <a:r>
              <a:rPr lang="en-US" dirty="0"/>
              <a:t>Goals: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Collect important data to:</a:t>
            </a:r>
          </a:p>
          <a:p>
            <a:pPr lvl="2"/>
            <a:r>
              <a:rPr lang="en-US" dirty="0"/>
              <a:t>Further our understanding of the diversity/abundance/needs of wildlife in our region</a:t>
            </a:r>
          </a:p>
          <a:p>
            <a:pPr lvl="2"/>
            <a:r>
              <a:rPr lang="en-US" dirty="0"/>
              <a:t>help in development of the A2A project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Further the aims of the Nature Up North project</a:t>
            </a:r>
          </a:p>
          <a:p>
            <a:pPr lvl="2"/>
            <a:r>
              <a:rPr lang="en-US" dirty="0"/>
              <a:t>(re)connect </a:t>
            </a:r>
            <a:r>
              <a:rPr lang="en-US" dirty="0" err="1"/>
              <a:t>NoCo</a:t>
            </a:r>
            <a:r>
              <a:rPr lang="en-US" dirty="0"/>
              <a:t> residents with the natural world</a:t>
            </a:r>
          </a:p>
          <a:p>
            <a:pPr lvl="2"/>
            <a:r>
              <a:rPr lang="en-US" dirty="0"/>
              <a:t>Build a </a:t>
            </a:r>
            <a:r>
              <a:rPr lang="en-US" dirty="0" err="1"/>
              <a:t>bioregionally</a:t>
            </a:r>
            <a:r>
              <a:rPr lang="en-US" dirty="0"/>
              <a:t> literate citizenry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Provide an avenue for locally-focused STEM education in K12 schools, youth organizations</a:t>
            </a:r>
          </a:p>
          <a:p>
            <a:pPr marL="3429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7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North Country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060E-2124-3940-B951-DD91FB16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Big Questions:</a:t>
            </a:r>
          </a:p>
          <a:p>
            <a:r>
              <a:rPr lang="en-US" sz="2400" dirty="0"/>
              <a:t>What is the diversity and abundance of (mostly mammalian) wildlife species in St. Lawrence County?</a:t>
            </a:r>
          </a:p>
          <a:p>
            <a:r>
              <a:rPr lang="en-US" sz="2400" dirty="0"/>
              <a:t>Where is the best wildlife corridor in the A2A region? </a:t>
            </a:r>
          </a:p>
          <a:p>
            <a:r>
              <a:rPr lang="en-US" sz="2400" dirty="0"/>
              <a:t>How do wildlife use habitat between the Adirondack State Park in NY and Algonquin Provincial Park in Ontario?</a:t>
            </a:r>
          </a:p>
          <a:p>
            <a:pPr lvl="1"/>
            <a:r>
              <a:rPr lang="en-US" sz="2400" dirty="0"/>
              <a:t>What is the diversity of mammal species across habitat types?</a:t>
            </a:r>
          </a:p>
          <a:p>
            <a:pPr lvl="1"/>
            <a:r>
              <a:rPr lang="en-US" sz="2400" dirty="0"/>
              <a:t>Are all habitat types used equally?</a:t>
            </a:r>
          </a:p>
          <a:p>
            <a:pPr lvl="1"/>
            <a:r>
              <a:rPr lang="en-US" sz="2400" dirty="0"/>
              <a:t>Which habitats might form the best wildlife corridor?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3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BC047-CB23-D54F-A414-7B3F6FA8B9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3" y="0"/>
            <a:ext cx="886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N colors">
      <a:dk1>
        <a:srgbClr val="543B1F"/>
      </a:dk1>
      <a:lt1>
        <a:srgbClr val="FFFFFF"/>
      </a:lt1>
      <a:dk2>
        <a:srgbClr val="165970"/>
      </a:dk2>
      <a:lt2>
        <a:srgbClr val="EEECE1"/>
      </a:lt2>
      <a:accent1>
        <a:srgbClr val="38541E"/>
      </a:accent1>
      <a:accent2>
        <a:srgbClr val="1659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5970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BioTemplate" id="{34D8A83F-F396-C949-BE8A-F03C8D917491}" vid="{DF88093E-2D8A-464D-832B-34CB1BF34B0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345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Times</vt:lpstr>
      <vt:lpstr>Office Theme</vt:lpstr>
      <vt:lpstr>PowerPoint Presentation</vt:lpstr>
      <vt:lpstr>Welcome!</vt:lpstr>
      <vt:lpstr>Overview of A2A</vt:lpstr>
      <vt:lpstr>Overview of A2A</vt:lpstr>
      <vt:lpstr>Overview of A2A</vt:lpstr>
      <vt:lpstr>Overview of A2A</vt:lpstr>
      <vt:lpstr>PowerPoint Presentation</vt:lpstr>
      <vt:lpstr>North Country Wild</vt:lpstr>
      <vt:lpstr>PowerPoint Presentation</vt:lpstr>
      <vt:lpstr>PowerPoint Presentation</vt:lpstr>
      <vt:lpstr>Camera Deployment</vt:lpstr>
      <vt:lpstr>Data Upload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Barthelmess</dc:creator>
  <cp:lastModifiedBy>Erika Barthelmess</cp:lastModifiedBy>
  <cp:revision>104</cp:revision>
  <cp:lastPrinted>2007-01-23T20:39:58Z</cp:lastPrinted>
  <dcterms:created xsi:type="dcterms:W3CDTF">2020-12-18T19:01:49Z</dcterms:created>
  <dcterms:modified xsi:type="dcterms:W3CDTF">2023-06-08T16:22:12Z</dcterms:modified>
</cp:coreProperties>
</file>